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8" r:id="rId1"/>
    <p:sldMasterId id="2147483650" r:id="rId2"/>
    <p:sldMasterId id="2147483651" r:id="rId3"/>
    <p:sldMasterId id="2147483652" r:id="rId4"/>
  </p:sldMasterIdLst>
  <p:notesMasterIdLst>
    <p:notesMasterId r:id="rId11"/>
  </p:notesMasterIdLst>
  <p:sldIdLst>
    <p:sldId id="259" r:id="rId5"/>
    <p:sldId id="260" r:id="rId6"/>
    <p:sldId id="261" r:id="rId7"/>
    <p:sldId id="262" r:id="rId8"/>
    <p:sldId id="263" r:id="rId9"/>
    <p:sldId id="267" r:id="rId10"/>
  </p:sldIdLst>
  <p:sldSz cx="13004800" cy="97536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1pPr>
    <a:lvl2pPr marL="228600" indent="228600" algn="l" defTabSz="457200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2pPr>
    <a:lvl3pPr marL="457200" indent="457200" algn="l" defTabSz="457200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3pPr>
    <a:lvl4pPr marL="685800" indent="685800" algn="l" defTabSz="457200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4pPr>
    <a:lvl5pPr marL="914400" indent="914400" algn="l" defTabSz="457200" rtl="0" eaLnBrk="0" fontAlgn="base" hangingPunct="0">
      <a:spcBef>
        <a:spcPct val="0"/>
      </a:spcBef>
      <a:spcAft>
        <a:spcPct val="0"/>
      </a:spcAft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5pPr>
    <a:lvl6pPr marL="2286000" algn="l" defTabSz="914400" rtl="0" eaLnBrk="1" latinLnBrk="0" hangingPunct="1"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6pPr>
    <a:lvl7pPr marL="2743200" algn="l" defTabSz="914400" rtl="0" eaLnBrk="1" latinLnBrk="0" hangingPunct="1"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7pPr>
    <a:lvl8pPr marL="3200400" algn="l" defTabSz="914400" rtl="0" eaLnBrk="1" latinLnBrk="0" hangingPunct="1"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8pPr>
    <a:lvl9pPr marL="3657600" algn="l" defTabSz="914400" rtl="0" eaLnBrk="1" latinLnBrk="0" hangingPunct="1">
      <a:defRPr sz="1200" kern="1200">
        <a:solidFill>
          <a:srgbClr val="000000"/>
        </a:solidFill>
        <a:latin typeface="Helvetica" charset="0"/>
        <a:ea typeface="Helvetica" charset="0"/>
        <a:cs typeface="Helvetica" charset="0"/>
        <a:sym typeface="Helvetica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6"/>
    <p:restoredTop sz="80792"/>
  </p:normalViewPr>
  <p:slideViewPr>
    <p:cSldViewPr>
      <p:cViewPr varScale="1">
        <p:scale>
          <a:sx n="44" d="100"/>
          <a:sy n="44" d="100"/>
        </p:scale>
        <p:origin x="1736" y="21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6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>
                <a:sym typeface="Lucida Grande" charset="0"/>
              </a:rPr>
              <a:t>Click to edit Master text styles</a:t>
            </a:r>
          </a:p>
          <a:p>
            <a:pPr lvl="1"/>
            <a:r>
              <a:rPr lang="en-US" altLang="en-US" noProof="0" smtClean="0">
                <a:sym typeface="Lucida Grande" charset="0"/>
              </a:rPr>
              <a:t>Second level</a:t>
            </a:r>
          </a:p>
          <a:p>
            <a:pPr lvl="2"/>
            <a:r>
              <a:rPr lang="en-US" altLang="en-US" noProof="0" smtClean="0">
                <a:sym typeface="Lucida Grande" charset="0"/>
              </a:rPr>
              <a:t>Third level</a:t>
            </a:r>
          </a:p>
          <a:p>
            <a:pPr lvl="3"/>
            <a:r>
              <a:rPr lang="en-US" altLang="en-US" noProof="0" smtClean="0">
                <a:sym typeface="Lucida Grande" charset="0"/>
              </a:rPr>
              <a:t>Fourth level</a:t>
            </a:r>
          </a:p>
          <a:p>
            <a:pPr lvl="4"/>
            <a:r>
              <a:rPr lang="en-US" altLang="en-US" noProof="0" smtClean="0">
                <a:sym typeface="Lucida Grande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319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584200" rtl="0" eaLnBrk="0" fontAlgn="base" hangingPunct="0">
      <a:spcBef>
        <a:spcPct val="0"/>
      </a:spcBef>
      <a:spcAft>
        <a:spcPct val="0"/>
      </a:spcAft>
      <a:defRPr sz="2200" kern="1200">
        <a:solidFill>
          <a:srgbClr val="000000"/>
        </a:solidFill>
        <a:latin typeface="Lucida Grande" charset="0"/>
        <a:ea typeface="Lucida Grande" charset="0"/>
        <a:cs typeface="Lucida Grande" charset="0"/>
        <a:sym typeface="Lucida Grande" charset="0"/>
      </a:defRPr>
    </a:lvl1pPr>
    <a:lvl2pPr marL="228600" algn="l" defTabSz="584200" rtl="0" eaLnBrk="0" fontAlgn="base" hangingPunct="0">
      <a:spcBef>
        <a:spcPct val="0"/>
      </a:spcBef>
      <a:spcAft>
        <a:spcPct val="0"/>
      </a:spcAft>
      <a:defRPr sz="2200" kern="1200">
        <a:solidFill>
          <a:srgbClr val="000000"/>
        </a:solidFill>
        <a:latin typeface="Lucida Grande" charset="0"/>
        <a:ea typeface="Lucida Grande" charset="0"/>
        <a:cs typeface="Lucida Grande" charset="0"/>
        <a:sym typeface="Lucida Grande" charset="0"/>
      </a:defRPr>
    </a:lvl2pPr>
    <a:lvl3pPr marL="457200" algn="l" defTabSz="584200" rtl="0" eaLnBrk="0" fontAlgn="base" hangingPunct="0">
      <a:spcBef>
        <a:spcPct val="0"/>
      </a:spcBef>
      <a:spcAft>
        <a:spcPct val="0"/>
      </a:spcAft>
      <a:defRPr sz="2200" kern="1200">
        <a:solidFill>
          <a:srgbClr val="000000"/>
        </a:solidFill>
        <a:latin typeface="Lucida Grande" charset="0"/>
        <a:ea typeface="Lucida Grande" charset="0"/>
        <a:cs typeface="Lucida Grande" charset="0"/>
        <a:sym typeface="Lucida Grande" charset="0"/>
      </a:defRPr>
    </a:lvl3pPr>
    <a:lvl4pPr marL="685800" algn="l" defTabSz="584200" rtl="0" eaLnBrk="0" fontAlgn="base" hangingPunct="0">
      <a:spcBef>
        <a:spcPct val="0"/>
      </a:spcBef>
      <a:spcAft>
        <a:spcPct val="0"/>
      </a:spcAft>
      <a:defRPr sz="2200" kern="1200">
        <a:solidFill>
          <a:srgbClr val="000000"/>
        </a:solidFill>
        <a:latin typeface="Lucida Grande" charset="0"/>
        <a:ea typeface="Lucida Grande" charset="0"/>
        <a:cs typeface="Lucida Grande" charset="0"/>
        <a:sym typeface="Lucida Grande" charset="0"/>
      </a:defRPr>
    </a:lvl4pPr>
    <a:lvl5pPr marL="914400" algn="l" defTabSz="584200" rtl="0" eaLnBrk="0" fontAlgn="base" hangingPunct="0">
      <a:spcBef>
        <a:spcPct val="0"/>
      </a:spcBef>
      <a:spcAft>
        <a:spcPct val="0"/>
      </a:spcAft>
      <a:defRPr sz="2200" kern="1200">
        <a:solidFill>
          <a:srgbClr val="000000"/>
        </a:solidFill>
        <a:latin typeface="Lucida Grande" charset="0"/>
        <a:ea typeface="Lucida Grande" charset="0"/>
        <a:cs typeface="Lucida Grande" charset="0"/>
        <a:sym typeface="Lucida Grande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88900" eaLnBrk="1">
              <a:spcBef>
                <a:spcPts val="2400"/>
              </a:spcBef>
            </a:pP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Learning target for this session is to be able to answer the following questions:</a:t>
            </a:r>
          </a:p>
          <a:p>
            <a:pPr marL="88900" eaLnBrk="1">
              <a:spcBef>
                <a:spcPts val="2400"/>
              </a:spcBef>
              <a:buFontTx/>
              <a:buChar char="•"/>
            </a:pP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What are the connections between feedback and self—regulation?</a:t>
            </a:r>
          </a:p>
          <a:p>
            <a:pPr marL="88900" eaLnBrk="1">
              <a:spcBef>
                <a:spcPts val="2400"/>
              </a:spcBef>
              <a:buFontTx/>
              <a:buChar char="•"/>
            </a:pP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How can I apply those connections to my own instruction?</a:t>
            </a:r>
          </a:p>
          <a:p>
            <a:pPr marL="88900" eaLnBrk="1">
              <a:spcBef>
                <a:spcPts val="2400"/>
              </a:spcBef>
            </a:pP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Success criteria is to:</a:t>
            </a:r>
          </a:p>
          <a:p>
            <a:pPr marL="88900" eaLnBrk="1">
              <a:spcBef>
                <a:spcPts val="2400"/>
              </a:spcBef>
              <a:buFontTx/>
              <a:buChar char="•"/>
            </a:pP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Create a plan for improving classroom feedback practices.</a:t>
            </a:r>
          </a:p>
          <a:p>
            <a:pPr marL="88900" eaLnBrk="1">
              <a:spcBef>
                <a:spcPts val="2400"/>
              </a:spcBef>
              <a:buFontTx/>
              <a:buChar char="•"/>
            </a:pPr>
            <a:endParaRPr lang="en-US" altLang="en-US" sz="120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88900" eaLnBrk="1">
              <a:spcBef>
                <a:spcPts val="2400"/>
              </a:spcBef>
            </a:pP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Photo Credit</a:t>
            </a:r>
          </a:p>
          <a:p>
            <a:pPr marL="88900" eaLnBrk="1">
              <a:spcBef>
                <a:spcPts val="2400"/>
              </a:spcBef>
            </a:pP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Target by Jasper Johns/ Cliff https://www.flickr.com/photos/nostri-imago// December 19, 2008</a:t>
            </a:r>
          </a:p>
          <a:p>
            <a:pPr marL="88900" eaLnBrk="1">
              <a:spcBef>
                <a:spcPts val="2400"/>
              </a:spcBef>
            </a:pP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Photo URL https://www.flickr.com/photos/nostri-imago/3137422976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7181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71500" lvl="1" indent="-571500" eaLnBrk="1"/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Feedback is one of the most powerful influences on learning and achievement, but this impact can be either positive or negative.</a:t>
            </a:r>
          </a:p>
          <a:p>
            <a:pPr marL="571500" lvl="1" indent="-571500" eaLnBrk="1"/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Hattie and Timperley 2007</a:t>
            </a:r>
          </a:p>
          <a:p>
            <a:pPr marL="571500" lvl="1" indent="-571500" eaLnBrk="1"/>
            <a:endParaRPr lang="en-US" altLang="en-US" sz="120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571500" lvl="1" indent="-571500" eaLnBrk="1"/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We’ve referred to this article several times in the last couple years.  John Hattie and Helen Timperley wrote a seminal article about feedback in 2007, identifying the strong impact on student learning of effective feedback.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366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96838" defTabSz="914400" eaLnBrk="1">
              <a:buClr>
                <a:srgbClr val="000000"/>
              </a:buClr>
              <a:buFont typeface="Calibri" charset="0"/>
              <a:buNone/>
            </a:pPr>
            <a:r>
              <a:rPr lang="en-US" altLang="en-US" sz="12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Hattie found the average effect size of effective feedback to be about 0.75, he provides plenty of additional information on effective feedback practices is </a:t>
            </a:r>
            <a:r>
              <a:rPr lang="en-US" altLang="en-US" sz="1200" i="1" dirty="0">
                <a:latin typeface="Calibri" charset="0"/>
                <a:ea typeface="Calibri" charset="0"/>
                <a:cs typeface="Calibri" charset="0"/>
                <a:sym typeface="Calibri" charset="0"/>
              </a:rPr>
              <a:t>Visible Learning for Teachers</a:t>
            </a:r>
            <a:r>
              <a:rPr lang="en-US" altLang="en-US" sz="1200" dirty="0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.</a:t>
            </a:r>
          </a:p>
          <a:p>
            <a:pPr marL="96838" defTabSz="914400" eaLnBrk="1">
              <a:buClr>
                <a:srgbClr val="000000"/>
              </a:buClr>
              <a:buFont typeface="Calibri" charset="0"/>
              <a:buNone/>
            </a:pPr>
            <a:endParaRPr lang="en-US" altLang="en-US" sz="1200" dirty="0" smtClean="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96838" defTabSz="914400" eaLnBrk="1">
              <a:buClr>
                <a:srgbClr val="000000"/>
              </a:buClr>
              <a:buFont typeface="Calibri" charset="0"/>
              <a:buNone/>
            </a:pPr>
            <a:r>
              <a:rPr lang="en-US" altLang="en-US" sz="1200" dirty="0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When we provide feedback to students, we’re helping</a:t>
            </a:r>
            <a:r>
              <a:rPr lang="en-US" altLang="en-US" sz="1200" baseline="0" dirty="0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 them figure out where to go next, based on information about where they are now.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4570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71500" lvl="1" indent="-571500" eaLnBrk="1"/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Teachers see feedback more in terms of how much they </a:t>
            </a:r>
            <a:r>
              <a:rPr lang="en-US" altLang="en-US" sz="1200" i="1">
                <a:latin typeface="Calibri" charset="0"/>
                <a:ea typeface="Calibri" charset="0"/>
                <a:cs typeface="Calibri" charset="0"/>
                <a:sym typeface="Calibri" charset="0"/>
              </a:rPr>
              <a:t>give</a:t>
            </a: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 than the more important consideration of how much feedback is </a:t>
            </a:r>
            <a:r>
              <a:rPr lang="en-US" altLang="en-US" sz="1200" i="1">
                <a:latin typeface="Calibri" charset="0"/>
                <a:ea typeface="Calibri" charset="0"/>
                <a:cs typeface="Calibri" charset="0"/>
                <a:sym typeface="Calibri" charset="0"/>
              </a:rPr>
              <a:t>received</a:t>
            </a:r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 by students.</a:t>
            </a:r>
          </a:p>
          <a:p>
            <a:pPr marL="571500" lvl="1" indent="-571500" eaLnBrk="1"/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John Hattie</a:t>
            </a:r>
          </a:p>
          <a:p>
            <a:pPr marL="571500" lvl="1" indent="-571500" eaLnBrk="1"/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Visible Learning for Teachers</a:t>
            </a:r>
          </a:p>
          <a:p>
            <a:pPr marL="571500" lvl="1" indent="-571500" eaLnBrk="1"/>
            <a:endParaRPr lang="en-US" altLang="en-US" sz="120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571500" lvl="1" indent="-571500" eaLnBrk="1"/>
            <a:r>
              <a:rPr lang="en-US" altLang="en-US" sz="1200">
                <a:latin typeface="Calibri" charset="0"/>
                <a:ea typeface="Calibri" charset="0"/>
                <a:cs typeface="Calibri" charset="0"/>
                <a:sym typeface="Calibri" charset="0"/>
              </a:rPr>
              <a:t>Hattie says we need to reconsider how much, how often, and in what way we provide feedback students so that they are most able to effectively use that feedback.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5985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/>
            <a:r>
              <a:rPr lang="en-US" altLang="en-US"/>
              <a:t>Read the excerpt from </a:t>
            </a:r>
            <a:r>
              <a:rPr lang="en-US" altLang="en-US" i="1"/>
              <a:t>Developing Self-Regulating Learners: The Critical Role of Feedback</a:t>
            </a:r>
            <a:r>
              <a:rPr lang="en-US" altLang="en-US"/>
              <a:t> by Cheryl Rose Tobey and Lynn Goldsmith, keeping the following questions in mind:</a:t>
            </a:r>
          </a:p>
          <a:p>
            <a:pPr eaLnBrk="1">
              <a:spcBef>
                <a:spcPts val="1100"/>
              </a:spcBef>
              <a:buClr>
                <a:srgbClr val="000000"/>
              </a:buClr>
              <a:buSzPct val="125000"/>
              <a:buFontTx/>
              <a:buChar char="•"/>
            </a:pPr>
            <a:r>
              <a:rPr lang="en-US" altLang="en-US" sz="2400">
                <a:latin typeface="Calibri" charset="0"/>
                <a:ea typeface="Calibri" charset="0"/>
                <a:cs typeface="Calibri" charset="0"/>
                <a:sym typeface="Calibri" charset="0"/>
              </a:rPr>
              <a:t>How can you help students use feedback to monitor and adjust their learning?</a:t>
            </a:r>
          </a:p>
          <a:p>
            <a:pPr eaLnBrk="1">
              <a:spcBef>
                <a:spcPts val="1100"/>
              </a:spcBef>
              <a:buClr>
                <a:srgbClr val="000000"/>
              </a:buClr>
              <a:buSzPct val="125000"/>
              <a:buFontTx/>
              <a:buChar char="•"/>
            </a:pPr>
            <a:r>
              <a:rPr lang="en-US" altLang="en-US" sz="2400">
                <a:latin typeface="Calibri" charset="0"/>
                <a:ea typeface="Calibri" charset="0"/>
                <a:cs typeface="Calibri" charset="0"/>
                <a:sym typeface="Calibri" charset="0"/>
              </a:rPr>
              <a:t>How can you increase opportunities for peer feedback in your classroom?</a:t>
            </a:r>
          </a:p>
          <a:p>
            <a:pPr eaLnBrk="1">
              <a:spcBef>
                <a:spcPts val="1100"/>
              </a:spcBef>
              <a:buClr>
                <a:srgbClr val="000000"/>
              </a:buClr>
              <a:buSzPct val="125000"/>
              <a:buFontTx/>
              <a:buChar char="•"/>
            </a:pPr>
            <a:r>
              <a:rPr lang="en-US" altLang="en-US" sz="2400">
                <a:latin typeface="Calibri" charset="0"/>
                <a:ea typeface="Calibri" charset="0"/>
                <a:cs typeface="Calibri" charset="0"/>
                <a:sym typeface="Calibri" charset="0"/>
              </a:rPr>
              <a:t>How can students more effectively use success criteria for peer and self assessment?</a:t>
            </a:r>
            <a:endParaRPr lang="en-US" altLang="en-US"/>
          </a:p>
          <a:p>
            <a:pPr eaLnBrk="1">
              <a:buFontTx/>
              <a:buChar char="•"/>
            </a:pPr>
            <a:endParaRPr lang="en-US" altLang="en-US"/>
          </a:p>
          <a:p>
            <a:pPr eaLnBrk="1"/>
            <a:r>
              <a:rPr lang="en-US" altLang="en-US"/>
              <a:t>After everyone at your table has finished reading, discuss the article.</a:t>
            </a:r>
          </a:p>
          <a:p>
            <a:pPr eaLnBrk="1"/>
            <a:endParaRPr lang="en-US" altLang="en-US"/>
          </a:p>
          <a:p>
            <a:pPr eaLnBrk="1"/>
            <a:r>
              <a:rPr lang="en-US" altLang="en-US"/>
              <a:t>Photo Credit</a:t>
            </a:r>
          </a:p>
          <a:p>
            <a:pPr eaLnBrk="1"/>
            <a:r>
              <a:rPr lang="en-US" altLang="en-US"/>
              <a:t>Pixabay- no attribution required</a:t>
            </a:r>
          </a:p>
          <a:p>
            <a:pPr eaLnBrk="1"/>
            <a:endParaRPr lang="en-US" altLang="en-US"/>
          </a:p>
          <a:p>
            <a:pPr eaLnBrk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596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/>
            <a:r>
              <a:rPr lang="en-US" altLang="en-US"/>
              <a:t>For the rest of the afternoon: use the lesson planning template or your preferred lesson format and specifically plan initial lessons for the fall.</a:t>
            </a:r>
          </a:p>
          <a:p>
            <a:pPr eaLnBrk="1"/>
            <a:r>
              <a:rPr lang="en-US" altLang="en-US"/>
              <a:t>Specifically consider how you </a:t>
            </a:r>
            <a:r>
              <a:rPr lang="en-US" altLang="en-US" i="1"/>
              <a:t>and your students</a:t>
            </a:r>
            <a:r>
              <a:rPr lang="en-US" altLang="en-US"/>
              <a:t> will more effectively use feedback.</a:t>
            </a:r>
          </a:p>
          <a:p>
            <a:pPr eaLnBrk="1"/>
            <a:endParaRPr lang="en-US" altLang="en-US"/>
          </a:p>
          <a:p>
            <a:pPr eaLnBrk="1"/>
            <a:r>
              <a:rPr lang="en-US" altLang="en-US"/>
              <a:t>Photo Credit</a:t>
            </a:r>
          </a:p>
          <a:p>
            <a:pPr eaLnBrk="1"/>
            <a:r>
              <a:rPr lang="en-US" altLang="en-US"/>
              <a:t>Pixabay- no attribution required</a:t>
            </a:r>
          </a:p>
        </p:txBody>
      </p:sp>
    </p:spTree>
    <p:extLst>
      <p:ext uri="{BB962C8B-B14F-4D97-AF65-F5344CB8AC3E}">
        <p14:creationId xmlns:p14="http://schemas.microsoft.com/office/powerpoint/2010/main" val="212723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600" y="1597025"/>
            <a:ext cx="9753600" cy="33956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600" y="5122863"/>
            <a:ext cx="9753600" cy="23542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BECEA5-C3FE-3949-8097-96E92E2E33FF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847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21C598-CFB5-F445-9AC8-1691A8A54D13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337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9750" y="133350"/>
            <a:ext cx="2927350" cy="962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133350"/>
            <a:ext cx="8629650" cy="9620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E54F04-8D42-A24B-9682-DB2453E0EC0E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825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600" y="1597025"/>
            <a:ext cx="9753600" cy="33956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600" y="5122863"/>
            <a:ext cx="9753600" cy="23542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908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520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413" y="2432050"/>
            <a:ext cx="11217275" cy="40560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413" y="6527800"/>
            <a:ext cx="11217275" cy="21336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2009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499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519113"/>
            <a:ext cx="11217275" cy="1885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350" y="2390775"/>
            <a:ext cx="5502275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350" y="3562350"/>
            <a:ext cx="5502275" cy="5240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3363" y="2390775"/>
            <a:ext cx="5529262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3363" y="3562350"/>
            <a:ext cx="5529262" cy="5240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68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471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38307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4920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D90237-DA4B-8141-9F66-9A1A20234C1A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238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0318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19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296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600" y="1597025"/>
            <a:ext cx="9753600" cy="33956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600" y="5122863"/>
            <a:ext cx="9753600" cy="23542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304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5261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413" y="2432050"/>
            <a:ext cx="11217275" cy="40560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413" y="6527800"/>
            <a:ext cx="11217275" cy="21336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3738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265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519113"/>
            <a:ext cx="11217275" cy="1885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350" y="2390775"/>
            <a:ext cx="5502275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350" y="3562350"/>
            <a:ext cx="5502275" cy="5240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3363" y="2390775"/>
            <a:ext cx="5529262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3363" y="3562350"/>
            <a:ext cx="5529262" cy="5240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997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8919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832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413" y="2432050"/>
            <a:ext cx="11217275" cy="40560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413" y="6527800"/>
            <a:ext cx="11217275" cy="21336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4C61EE-153C-C54E-86EB-4FAF83D2CF14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2241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3778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7873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3169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2088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600" y="1597025"/>
            <a:ext cx="9753600" cy="33956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600" y="5122863"/>
            <a:ext cx="9753600" cy="23542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662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676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413" y="2432050"/>
            <a:ext cx="11217275" cy="40560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413" y="6527800"/>
            <a:ext cx="11217275" cy="21336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29271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2273300"/>
            <a:ext cx="5778500" cy="748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3300"/>
            <a:ext cx="5778500" cy="748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1203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519113"/>
            <a:ext cx="11217275" cy="1885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350" y="2390775"/>
            <a:ext cx="5502275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350" y="3562350"/>
            <a:ext cx="5502275" cy="5240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3363" y="2390775"/>
            <a:ext cx="5529262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3363" y="3562350"/>
            <a:ext cx="5529262" cy="5240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82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211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2273300"/>
            <a:ext cx="5778500" cy="748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3300"/>
            <a:ext cx="5778500" cy="748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F94A38-F0B1-294D-B37C-31F4A9437502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0629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271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5137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35269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920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9750" y="0"/>
            <a:ext cx="2927350" cy="975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0"/>
            <a:ext cx="8629650" cy="975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29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519113"/>
            <a:ext cx="11217275" cy="18859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350" y="2390775"/>
            <a:ext cx="5502275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350" y="3562350"/>
            <a:ext cx="5502275" cy="5240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3363" y="2390775"/>
            <a:ext cx="5529262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3363" y="3562350"/>
            <a:ext cx="5529262" cy="5240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D0EBB5-22BA-FA4C-85AB-EF9C91B735A9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924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74AE9F-DC35-4D48-98F2-AE9AF87F9335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54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1A950B-0500-044E-8084-EB59A294CE32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93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AA739D-FD88-2E46-95E4-DC79D85ECE62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75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29263" y="1404938"/>
            <a:ext cx="6583362" cy="6931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213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7DE161-9135-984F-902F-9ACAC57F0932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663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647700" y="133350"/>
            <a:ext cx="1170940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647700" y="2273300"/>
            <a:ext cx="11709400" cy="748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charset="0"/>
              </a:rPr>
              <a:t>Second level</a:t>
            </a:r>
          </a:p>
          <a:p>
            <a:pPr lvl="2"/>
            <a:r>
              <a:rPr lang="en-US" altLang="en-US">
                <a:sym typeface="Gill Sans" charset="0"/>
              </a:rPr>
              <a:t>Third level</a:t>
            </a:r>
          </a:p>
          <a:p>
            <a:pPr lvl="3"/>
            <a:r>
              <a:rPr lang="en-US" altLang="en-US">
                <a:sym typeface="Gill Sans" charset="0"/>
              </a:rPr>
              <a:t>Fourth level</a:t>
            </a:r>
          </a:p>
          <a:p>
            <a:pPr lvl="4"/>
            <a:r>
              <a:rPr lang="en-US" altLang="en-US">
                <a:sym typeface="Gill Sans" charset="0"/>
              </a:rPr>
              <a:t>Fifth level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sldNum" sz="quarter" idx="2"/>
          </p:nvPr>
        </p:nvSpPr>
        <p:spPr bwMode="auto">
          <a:xfrm>
            <a:off x="12034838" y="9223375"/>
            <a:ext cx="341312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>
            <a:lvl1pPr algn="ctr" defTabSz="584200" eaLnBrk="1">
              <a:defRPr/>
            </a:lvl1pPr>
          </a:lstStyle>
          <a:p>
            <a:fld id="{793B8FB5-530C-DB41-A9E8-5707C966F0E1}" type="slidenum">
              <a:rPr lang="en-US" altLang="en-US"/>
              <a:pPr/>
              <a:t>‹#›</a:t>
            </a:fld>
            <a:endParaRPr lang="en-US" altLang="en-US" sz="1600">
              <a:solidFill>
                <a:srgbClr val="999999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584200" rtl="0" eaLnBrk="0" fontAlgn="base" hangingPunct="0">
        <a:spcBef>
          <a:spcPct val="0"/>
        </a:spcBef>
        <a:spcAft>
          <a:spcPct val="0"/>
        </a:spcAft>
        <a:defRPr sz="8400" kern="1200">
          <a:solidFill>
            <a:srgbClr val="000000"/>
          </a:solidFill>
          <a:latin typeface="+mj-lt"/>
          <a:ea typeface="+mj-ea"/>
          <a:cs typeface="+mj-cs"/>
          <a:sym typeface="Gill Sans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9pPr>
    </p:titleStyle>
    <p:bodyStyle>
      <a:lvl1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charset="0"/>
              </a:rPr>
              <a:t>Click to edit Master title style</a:t>
            </a:r>
          </a:p>
        </p:txBody>
      </p:sp>
      <p:sp>
        <p:nvSpPr>
          <p:cNvPr id="3074" name="Rectangle 2"/>
          <p:cNvSpPr>
            <a:spLocks noGrp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charset="0"/>
              </a:rPr>
              <a:t>Second level</a:t>
            </a:r>
          </a:p>
          <a:p>
            <a:pPr lvl="2"/>
            <a:r>
              <a:rPr lang="en-US" altLang="en-US">
                <a:sym typeface="Gill Sans" charset="0"/>
              </a:rPr>
              <a:t>Third level</a:t>
            </a:r>
          </a:p>
          <a:p>
            <a:pPr lvl="3"/>
            <a:r>
              <a:rPr lang="en-US" altLang="en-US">
                <a:sym typeface="Gill Sans" charset="0"/>
              </a:rPr>
              <a:t>Fourth level</a:t>
            </a:r>
          </a:p>
          <a:p>
            <a:pPr lvl="4"/>
            <a:r>
              <a:rPr lang="en-US" alt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584200" rtl="0" eaLnBrk="0" fontAlgn="base" hangingPunct="0">
        <a:spcBef>
          <a:spcPct val="0"/>
        </a:spcBef>
        <a:spcAft>
          <a:spcPct val="0"/>
        </a:spcAft>
        <a:defRPr sz="8400" kern="1200">
          <a:solidFill>
            <a:srgbClr val="000000"/>
          </a:solidFill>
          <a:latin typeface="+mj-lt"/>
          <a:ea typeface="+mj-ea"/>
          <a:cs typeface="+mj-cs"/>
          <a:sym typeface="Gill Sans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9pPr>
    </p:titleStyle>
    <p:bodyStyle>
      <a:lvl1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charset="0"/>
              </a:rPr>
              <a:t>Click to edit Master title style</a:t>
            </a:r>
          </a:p>
        </p:txBody>
      </p:sp>
      <p:sp>
        <p:nvSpPr>
          <p:cNvPr id="4098" name="Rectangle 2"/>
          <p:cNvSpPr>
            <a:spLocks noGrp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charset="0"/>
              </a:rPr>
              <a:t>Second level</a:t>
            </a:r>
          </a:p>
          <a:p>
            <a:pPr lvl="2"/>
            <a:r>
              <a:rPr lang="en-US" altLang="en-US">
                <a:sym typeface="Gill Sans" charset="0"/>
              </a:rPr>
              <a:t>Third level</a:t>
            </a:r>
          </a:p>
          <a:p>
            <a:pPr lvl="3"/>
            <a:r>
              <a:rPr lang="en-US" altLang="en-US">
                <a:sym typeface="Gill Sans" charset="0"/>
              </a:rPr>
              <a:t>Fourth level</a:t>
            </a:r>
          </a:p>
          <a:p>
            <a:pPr lvl="4"/>
            <a:r>
              <a:rPr lang="en-US" alt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584200" rtl="0" eaLnBrk="0" fontAlgn="base" hangingPunct="0">
        <a:spcBef>
          <a:spcPct val="0"/>
        </a:spcBef>
        <a:spcAft>
          <a:spcPct val="0"/>
        </a:spcAft>
        <a:defRPr sz="8400" kern="1200">
          <a:solidFill>
            <a:srgbClr val="000000"/>
          </a:solidFill>
          <a:latin typeface="+mj-lt"/>
          <a:ea typeface="+mj-ea"/>
          <a:cs typeface="+mj-cs"/>
          <a:sym typeface="Gill Sans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9pPr>
    </p:titleStyle>
    <p:bodyStyle>
      <a:lvl1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/>
          </p:cNvSpPr>
          <p:nvPr>
            <p:ph type="title"/>
          </p:nvPr>
        </p:nvSpPr>
        <p:spPr bwMode="auto">
          <a:xfrm>
            <a:off x="647700" y="0"/>
            <a:ext cx="11709400" cy="240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charset="0"/>
              </a:rPr>
              <a:t>Click to edit Master title style</a:t>
            </a:r>
          </a:p>
        </p:txBody>
      </p:sp>
      <p:sp>
        <p:nvSpPr>
          <p:cNvPr id="5122" name="Rectangle 2"/>
          <p:cNvSpPr>
            <a:spLocks noGrp="1"/>
          </p:cNvSpPr>
          <p:nvPr>
            <p:ph type="body" idx="1"/>
          </p:nvPr>
        </p:nvSpPr>
        <p:spPr bwMode="auto">
          <a:xfrm>
            <a:off x="647700" y="2273300"/>
            <a:ext cx="11709400" cy="748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 altLang="en-US">
                <a:sym typeface="Gill Sans" charset="0"/>
              </a:rPr>
              <a:t>Second level</a:t>
            </a:r>
          </a:p>
          <a:p>
            <a:pPr lvl="2"/>
            <a:r>
              <a:rPr lang="en-US" altLang="en-US">
                <a:sym typeface="Gill Sans" charset="0"/>
              </a:rPr>
              <a:t>Third level</a:t>
            </a:r>
          </a:p>
          <a:p>
            <a:pPr lvl="3"/>
            <a:r>
              <a:rPr lang="en-US" altLang="en-US">
                <a:sym typeface="Gill Sans" charset="0"/>
              </a:rPr>
              <a:t>Fourth level</a:t>
            </a:r>
          </a:p>
          <a:p>
            <a:pPr lvl="4"/>
            <a:r>
              <a:rPr lang="en-US" altLang="en-US">
                <a:sym typeface="Gill Sans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584200" rtl="0" eaLnBrk="0" fontAlgn="base" hangingPunct="0">
        <a:spcBef>
          <a:spcPct val="0"/>
        </a:spcBef>
        <a:spcAft>
          <a:spcPct val="0"/>
        </a:spcAft>
        <a:defRPr sz="8400" kern="1200">
          <a:solidFill>
            <a:srgbClr val="000000"/>
          </a:solidFill>
          <a:latin typeface="+mj-lt"/>
          <a:ea typeface="+mj-ea"/>
          <a:cs typeface="+mj-cs"/>
          <a:sym typeface="Gill Sans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400">
          <a:solidFill>
            <a:srgbClr val="000000"/>
          </a:solidFill>
          <a:latin typeface="Gill Sans" charset="0"/>
          <a:ea typeface="Gill Sans" charset="0"/>
          <a:cs typeface="Gill Sans" charset="0"/>
          <a:sym typeface="Gill Sans" charset="0"/>
        </a:defRPr>
      </a:lvl9pPr>
    </p:titleStyle>
    <p:bodyStyle>
      <a:lvl1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n-lt"/>
          <a:ea typeface="+mn-ea"/>
          <a:cs typeface="+mn-cs"/>
          <a:sym typeface="Gill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6750050" y="457200"/>
            <a:ext cx="5676900" cy="5410200"/>
          </a:xfrm>
        </p:spPr>
        <p:txBody>
          <a:bodyPr lIns="0" tIns="0" rIns="0" bIns="0" anchor="t"/>
          <a:lstStyle/>
          <a:p>
            <a:pPr marL="317500" eaLnBrk="1">
              <a:spcBef>
                <a:spcPts val="2400"/>
              </a:spcBef>
            </a:pPr>
            <a:r>
              <a:rPr lang="en-US" altLang="en-US" sz="4800">
                <a:latin typeface="Calibri" charset="0"/>
                <a:ea typeface="Calibri" charset="0"/>
                <a:cs typeface="Calibri" charset="0"/>
                <a:sym typeface="Calibri" charset="0"/>
              </a:rPr>
              <a:t>What are the connections between feedback and self-regulation?  How can I apply those connections to my own instruction?</a:t>
            </a:r>
            <a:endParaRPr lang="en-US" altLang="en-US" sz="4800"/>
          </a:p>
        </p:txBody>
      </p:sp>
      <p:sp>
        <p:nvSpPr>
          <p:cNvPr id="10242" name="AutoShape 2"/>
          <p:cNvSpPr>
            <a:spLocks/>
          </p:cNvSpPr>
          <p:nvPr/>
        </p:nvSpPr>
        <p:spPr bwMode="auto">
          <a:xfrm>
            <a:off x="558800" y="6629400"/>
            <a:ext cx="11868150" cy="990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ctr" defTabSz="584200">
              <a:defRPr sz="34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marL="742950" indent="-285750" algn="ctr" defTabSz="584200">
              <a:defRPr sz="34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584200">
              <a:defRPr sz="34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584200">
              <a:defRPr sz="34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584200">
              <a:defRPr sz="34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eaLnBrk="1">
              <a:spcBef>
                <a:spcPts val="2400"/>
              </a:spcBef>
            </a:pPr>
            <a:r>
              <a:rPr lang="en-US" altLang="en-US" sz="3800">
                <a:latin typeface="Calibri" charset="0"/>
                <a:ea typeface="Calibri" charset="0"/>
                <a:cs typeface="Calibri" charset="0"/>
                <a:sym typeface="Calibri" charset="0"/>
              </a:rPr>
              <a:t>Create a plan for improving classroom feedback practices.</a:t>
            </a:r>
            <a:endParaRPr lang="en-US" altLang="en-US" sz="380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614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381000"/>
            <a:ext cx="556736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Box 2"/>
          <p:cNvSpPr txBox="1">
            <a:spLocks noChangeArrowheads="1"/>
          </p:cNvSpPr>
          <p:nvPr/>
        </p:nvSpPr>
        <p:spPr bwMode="auto">
          <a:xfrm>
            <a:off x="558800" y="8270875"/>
            <a:ext cx="11658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algn="ctr" eaLnBrk="1"/>
            <a:r>
              <a:rPr lang="en-US" altLang="en-US">
                <a:latin typeface="Calibri" charset="0"/>
                <a:ea typeface="Calibri" charset="0"/>
                <a:cs typeface="Calibri" charset="0"/>
                <a:sym typeface="Calibri" charset="0"/>
              </a:rPr>
              <a:t>Target by Jasper Johns/ Cliff https://www.flickr.com/photos/nostri-imago// December 19, 2008</a:t>
            </a:r>
          </a:p>
          <a:p>
            <a:pPr algn="ctr" eaLnBrk="1"/>
            <a:r>
              <a:rPr lang="en-US" altLang="en-US">
                <a:latin typeface="Calibri" charset="0"/>
                <a:ea typeface="Calibri" charset="0"/>
                <a:cs typeface="Calibri" charset="0"/>
                <a:sym typeface="Calibri" charset="0"/>
              </a:rPr>
              <a:t>Photo URL https://www.flickr.com/photos/nostri-imago/3137422976</a:t>
            </a:r>
            <a:endParaRPr lang="en-US" altLang="en-US"/>
          </a:p>
          <a:p>
            <a:pPr algn="ctr" eaLnBrk="1"/>
            <a:endParaRPr lang="en-US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660400" y="965200"/>
            <a:ext cx="10464800" cy="6426200"/>
          </a:xfrm>
        </p:spPr>
        <p:txBody>
          <a:bodyPr lIns="0" tIns="0" rIns="0" bIns="0" anchor="t"/>
          <a:lstStyle/>
          <a:p>
            <a:pPr marL="571500" indent="-571500" eaLnBrk="1"/>
            <a:r>
              <a:rPr lang="en-US" altLang="en-US" sz="4800">
                <a:latin typeface="Calibri" charset="0"/>
                <a:ea typeface="Calibri" charset="0"/>
                <a:cs typeface="Calibri" charset="0"/>
                <a:sym typeface="Calibri" charset="0"/>
              </a:rPr>
              <a:t>Feedback is one of the most powerful influences on learning and achievement, but this impact can be either positive or negative.</a:t>
            </a:r>
          </a:p>
          <a:p>
            <a:pPr marL="571500" indent="-571500" algn="r" eaLnBrk="1"/>
            <a:endParaRPr lang="en-US" altLang="en-US" sz="3600"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  <p:pic>
        <p:nvPicPr>
          <p:cNvPr id="12290" name="Picture 2" descr="Power of Feedbac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0" y="5651500"/>
            <a:ext cx="7364413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imag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28600"/>
            <a:ext cx="6419850" cy="917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4338" name="AutoShape 2"/>
          <p:cNvSpPr>
            <a:spLocks/>
          </p:cNvSpPr>
          <p:nvPr/>
        </p:nvSpPr>
        <p:spPr bwMode="auto">
          <a:xfrm>
            <a:off x="7404100" y="393700"/>
            <a:ext cx="4749800" cy="2946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5715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defTabSz="914400" eaLnBrk="1">
              <a:buClr>
                <a:srgbClr val="000000"/>
              </a:buClr>
              <a:buFont typeface="Calibri" charset="0"/>
              <a:buNone/>
            </a:pPr>
            <a:r>
              <a:rPr lang="en-US" altLang="en-US" sz="4800">
                <a:latin typeface="Calibri" charset="0"/>
                <a:ea typeface="Calibri" charset="0"/>
                <a:cs typeface="Calibri" charset="0"/>
                <a:sym typeface="Calibri" charset="0"/>
              </a:rPr>
              <a:t>Effective feedback has an average effect size of 0.75.</a:t>
            </a:r>
            <a:endParaRPr lang="en-US" altLang="en-US"/>
          </a:p>
        </p:txBody>
      </p:sp>
      <p:sp>
        <p:nvSpPr>
          <p:cNvPr id="14339" name="AutoShape 3"/>
          <p:cNvSpPr>
            <a:spLocks/>
          </p:cNvSpPr>
          <p:nvPr/>
        </p:nvSpPr>
        <p:spPr bwMode="auto">
          <a:xfrm>
            <a:off x="7404100" y="3810000"/>
            <a:ext cx="4749800" cy="2235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5715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defTabSz="914400" eaLnBrk="1">
              <a:buClr>
                <a:srgbClr val="000000"/>
              </a:buClr>
              <a:buFont typeface="Calibri" charset="0"/>
              <a:buNone/>
            </a:pPr>
            <a:r>
              <a:rPr lang="en-US" altLang="en-US" sz="36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Three questions:</a:t>
            </a:r>
          </a:p>
          <a:p>
            <a:pPr defTabSz="914400" eaLnBrk="1">
              <a:buClr>
                <a:srgbClr val="000000"/>
              </a:buClr>
              <a:buFont typeface="Calibri" charset="0"/>
              <a:buNone/>
            </a:pPr>
            <a:r>
              <a:rPr lang="en-US" altLang="en-US" sz="36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Where am I going?</a:t>
            </a:r>
          </a:p>
          <a:p>
            <a:pPr defTabSz="914400" eaLnBrk="1">
              <a:buClr>
                <a:srgbClr val="000000"/>
              </a:buClr>
              <a:buFont typeface="Calibri" charset="0"/>
              <a:buNone/>
            </a:pPr>
            <a:r>
              <a:rPr lang="en-US" altLang="en-US" sz="36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How am I going?</a:t>
            </a:r>
          </a:p>
          <a:p>
            <a:pPr defTabSz="914400" eaLnBrk="1">
              <a:buClr>
                <a:srgbClr val="000000"/>
              </a:buClr>
              <a:buFont typeface="Calibri" charset="0"/>
              <a:buNone/>
            </a:pPr>
            <a:r>
              <a:rPr lang="en-US" altLang="en-US" sz="3600" dirty="0">
                <a:latin typeface="Calibri" charset="0"/>
                <a:ea typeface="Calibri" charset="0"/>
                <a:cs typeface="Calibri" charset="0"/>
                <a:sym typeface="Calibri" charset="0"/>
              </a:rPr>
              <a:t>Where to next?</a:t>
            </a:r>
            <a:endParaRPr lang="en-US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1270000" y="2057400"/>
            <a:ext cx="10464800" cy="6426200"/>
          </a:xfrm>
        </p:spPr>
        <p:txBody>
          <a:bodyPr lIns="0" tIns="0" rIns="0" bIns="0" anchor="t"/>
          <a:lstStyle/>
          <a:p>
            <a:pPr marL="571500" indent="-571500" eaLnBrk="1"/>
            <a:r>
              <a:rPr lang="en-US" altLang="en-US" sz="4800">
                <a:latin typeface="Calibri" charset="0"/>
                <a:ea typeface="Calibri" charset="0"/>
                <a:cs typeface="Calibri" charset="0"/>
                <a:sym typeface="Calibri" charset="0"/>
              </a:rPr>
              <a:t>Teachers see feedback more in terms of how much they </a:t>
            </a:r>
            <a:r>
              <a:rPr lang="en-US" altLang="en-US" sz="4800" i="1">
                <a:latin typeface="Calibri" charset="0"/>
                <a:ea typeface="Calibri" charset="0"/>
                <a:cs typeface="Calibri" charset="0"/>
                <a:sym typeface="Calibri" charset="0"/>
              </a:rPr>
              <a:t>give</a:t>
            </a:r>
            <a:r>
              <a:rPr lang="en-US" altLang="en-US" sz="4800">
                <a:latin typeface="Calibri" charset="0"/>
                <a:ea typeface="Calibri" charset="0"/>
                <a:cs typeface="Calibri" charset="0"/>
                <a:sym typeface="Calibri" charset="0"/>
              </a:rPr>
              <a:t> than the more important consideration of how much feedback is </a:t>
            </a:r>
            <a:r>
              <a:rPr lang="en-US" altLang="en-US" sz="4800" i="1">
                <a:latin typeface="Calibri" charset="0"/>
                <a:ea typeface="Calibri" charset="0"/>
                <a:cs typeface="Calibri" charset="0"/>
                <a:sym typeface="Calibri" charset="0"/>
              </a:rPr>
              <a:t>received</a:t>
            </a:r>
            <a:r>
              <a:rPr lang="en-US" altLang="en-US" sz="4800">
                <a:latin typeface="Calibri" charset="0"/>
                <a:ea typeface="Calibri" charset="0"/>
                <a:cs typeface="Calibri" charset="0"/>
                <a:sym typeface="Calibri" charset="0"/>
              </a:rPr>
              <a:t> by students.</a:t>
            </a:r>
          </a:p>
          <a:p>
            <a:pPr marL="571500" indent="-571500" algn="r" eaLnBrk="1"/>
            <a:endParaRPr lang="en-US" altLang="en-US" sz="3600">
              <a:latin typeface="Calibri" charset="0"/>
              <a:ea typeface="Calibri" charset="0"/>
              <a:cs typeface="Calibri" charset="0"/>
              <a:sym typeface="Calibri" charset="0"/>
            </a:endParaRPr>
          </a:p>
          <a:p>
            <a:pPr marL="571500" indent="-571500" algn="r" eaLnBrk="1"/>
            <a:r>
              <a:rPr lang="en-US" altLang="en-US" sz="2400">
                <a:latin typeface="Calibri" charset="0"/>
                <a:ea typeface="Calibri" charset="0"/>
                <a:cs typeface="Calibri" charset="0"/>
                <a:sym typeface="Calibri" charset="0"/>
              </a:rPr>
              <a:t>John Hattie</a:t>
            </a:r>
          </a:p>
          <a:p>
            <a:pPr marL="571500" indent="-571500" algn="r" eaLnBrk="1"/>
            <a:r>
              <a:rPr lang="en-US" altLang="en-US" sz="2400">
                <a:latin typeface="Calibri" charset="0"/>
                <a:ea typeface="Calibri" charset="0"/>
                <a:cs typeface="Calibri" charset="0"/>
                <a:sym typeface="Calibri" charset="0"/>
              </a:rPr>
              <a:t>Visible Learning for Teachers</a:t>
            </a:r>
            <a:endParaRPr lang="en-US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0400" cy="97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63700" y="533400"/>
            <a:ext cx="9677400" cy="1600200"/>
          </a:xfrm>
          <a:solidFill>
            <a:srgbClr val="FFFFFF"/>
          </a:solidFill>
          <a:ln w="25400">
            <a:solidFill>
              <a:srgbClr val="000000"/>
            </a:solidFill>
            <a:miter lim="0"/>
            <a:headEnd/>
            <a:tailEnd/>
          </a:ln>
        </p:spPr>
        <p:txBody>
          <a:bodyPr/>
          <a:lstStyle/>
          <a:p>
            <a:pPr defTabSz="914400" eaLnBrk="1"/>
            <a:r>
              <a:rPr lang="en-US" altLang="en-US" sz="48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Developing Self-Regulating Learners: </a:t>
            </a:r>
            <a:br>
              <a:rPr lang="en-US" altLang="en-US" sz="48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</a:br>
            <a:r>
              <a:rPr lang="en-US" altLang="en-US" sz="48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The Critical Role of Feedback</a:t>
            </a:r>
            <a:endParaRPr lang="en-US" altLang="en-US" sz="4800">
              <a:solidFill>
                <a:schemeClr val="tx1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24150" y="3454400"/>
            <a:ext cx="7556500" cy="4953000"/>
          </a:xfrm>
          <a:solidFill>
            <a:srgbClr val="FFFFFF"/>
          </a:solidFill>
          <a:ln w="25400">
            <a:solidFill>
              <a:srgbClr val="000000"/>
            </a:solidFill>
            <a:miter lim="0"/>
            <a:headEnd/>
            <a:tailEnd/>
          </a:ln>
        </p:spPr>
        <p:txBody>
          <a:bodyPr/>
          <a:lstStyle/>
          <a:p>
            <a:pPr defTabSz="914400" eaLnBrk="1">
              <a:spcBef>
                <a:spcPts val="1100"/>
              </a:spcBef>
              <a:buClr>
                <a:srgbClr val="000000"/>
              </a:buClr>
              <a:buSzPct val="125000"/>
            </a:pPr>
            <a:r>
              <a:rPr lang="en-US" altLang="en-US" sz="3600">
                <a:latin typeface="Calibri" charset="0"/>
                <a:ea typeface="Calibri" charset="0"/>
                <a:cs typeface="Calibri" charset="0"/>
                <a:sym typeface="Calibri" charset="0"/>
              </a:rPr>
              <a:t>How can you help students use feedback to monitor and adjust their learning?</a:t>
            </a:r>
          </a:p>
          <a:p>
            <a:pPr defTabSz="914400" eaLnBrk="1">
              <a:spcBef>
                <a:spcPts val="1100"/>
              </a:spcBef>
              <a:buClr>
                <a:srgbClr val="000000"/>
              </a:buClr>
              <a:buSzPct val="125000"/>
            </a:pPr>
            <a:r>
              <a:rPr lang="en-US" altLang="en-US" sz="3600">
                <a:latin typeface="Calibri" charset="0"/>
                <a:ea typeface="Calibri" charset="0"/>
                <a:cs typeface="Calibri" charset="0"/>
                <a:sym typeface="Calibri" charset="0"/>
              </a:rPr>
              <a:t>How can you increase opportunities for peer feedback in your classroom?</a:t>
            </a:r>
          </a:p>
          <a:p>
            <a:pPr defTabSz="914400" eaLnBrk="1">
              <a:spcBef>
                <a:spcPts val="1100"/>
              </a:spcBef>
              <a:buClr>
                <a:srgbClr val="000000"/>
              </a:buClr>
              <a:buSzPct val="125000"/>
            </a:pPr>
            <a:r>
              <a:rPr lang="en-US" altLang="en-US" sz="3600">
                <a:latin typeface="Calibri" charset="0"/>
                <a:ea typeface="Calibri" charset="0"/>
                <a:cs typeface="Calibri" charset="0"/>
                <a:sym typeface="Calibri" charset="0"/>
              </a:rPr>
              <a:t>How can students more effectively use success criteria for peer and self assessment?</a:t>
            </a:r>
            <a:endParaRPr lang="en-US" altLang="en-US" sz="36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3113" y="0"/>
            <a:ext cx="15020926" cy="1004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AutoShape 2"/>
          <p:cNvSpPr>
            <a:spLocks/>
          </p:cNvSpPr>
          <p:nvPr/>
        </p:nvSpPr>
        <p:spPr bwMode="auto">
          <a:xfrm>
            <a:off x="3543300" y="2286000"/>
            <a:ext cx="9486900" cy="1739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342900" indent="-3429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137160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182880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228600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274320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lvl="1" algn="ctr" defTabSz="914400" eaLnBrk="1">
              <a:spcBef>
                <a:spcPts val="1100"/>
              </a:spcBef>
              <a:buClr>
                <a:srgbClr val="000000"/>
              </a:buClr>
              <a:buFont typeface="Arial" charset="0"/>
              <a:buNone/>
              <a:defRPr/>
            </a:pPr>
            <a:r>
              <a:rPr lang="en-US" altLang="en-US" sz="4800" dirty="0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Use the Lesson Planning Template or your preferred lesson format and specifically plan initial lessons for the fall.</a:t>
            </a:r>
          </a:p>
        </p:txBody>
      </p:sp>
      <p:sp>
        <p:nvSpPr>
          <p:cNvPr id="22531" name="AutoShape 3"/>
          <p:cNvSpPr>
            <a:spLocks/>
          </p:cNvSpPr>
          <p:nvPr/>
        </p:nvSpPr>
        <p:spPr bwMode="auto">
          <a:xfrm>
            <a:off x="406400" y="5422900"/>
            <a:ext cx="4686300" cy="2501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1pPr>
            <a:lvl2pPr marL="342900" indent="-342900"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2pPr>
            <a:lvl3pPr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3pPr>
            <a:lvl4pPr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4pPr>
            <a:lvl5pPr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5pPr>
            <a:lvl6pPr marL="137160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6pPr>
            <a:lvl7pPr marL="182880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7pPr>
            <a:lvl8pPr marL="228600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8pPr>
            <a:lvl9pPr marL="274320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defRPr>
            </a:lvl9pPr>
          </a:lstStyle>
          <a:p>
            <a:pPr lvl="1" algn="ctr" defTabSz="914400" eaLnBrk="1">
              <a:spcBef>
                <a:spcPts val="1100"/>
              </a:spcBef>
              <a:buClr>
                <a:srgbClr val="000000"/>
              </a:buClr>
              <a:buFont typeface="Arial" charset="0"/>
              <a:buNone/>
              <a:defRPr/>
            </a:pPr>
            <a:r>
              <a:rPr lang="en-US" altLang="en-US" sz="3600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Specifically consider how you </a:t>
            </a:r>
            <a:r>
              <a:rPr lang="en-US" altLang="en-US" sz="3600" i="1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and your students</a:t>
            </a:r>
            <a:r>
              <a:rPr lang="en-US" altLang="en-US" sz="3600" smtClean="0">
                <a:latin typeface="Calibri" charset="0"/>
                <a:ea typeface="Calibri" charset="0"/>
                <a:cs typeface="Calibri" charset="0"/>
                <a:sym typeface="Calibri" charset="0"/>
              </a:rPr>
              <a:t> will more effectively use feedback.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Them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38100"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38100"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Them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38100"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38100"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Them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38100"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38100"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Them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38100"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38100"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l" defTabSz="457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" charset="0"/>
            <a:ea typeface="Helvetica" charset="0"/>
            <a:cs typeface="Helvetica" charset="0"/>
            <a:sym typeface="Helvetica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591</Words>
  <Application>Microsoft Macintosh PowerPoint</Application>
  <PresentationFormat>Custom</PresentationFormat>
  <Paragraphs>55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Helvetica</vt:lpstr>
      <vt:lpstr>Arial</vt:lpstr>
      <vt:lpstr>Gill Sans</vt:lpstr>
      <vt:lpstr>Lucida Grande</vt:lpstr>
      <vt:lpstr>Calibri</vt:lpstr>
      <vt:lpstr>Office Theme</vt:lpstr>
      <vt:lpstr>Office Theme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Developing Self-Regulating Learners:  The Critical Role of Feedback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6</cp:revision>
  <dcterms:modified xsi:type="dcterms:W3CDTF">2016-01-25T01:54:37Z</dcterms:modified>
</cp:coreProperties>
</file>